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2811700" cy="30275213"/>
  <p:notesSz cx="9144000" cy="6858000"/>
  <p:defaultTextStyle>
    <a:defPPr>
      <a:defRPr lang="en-US"/>
    </a:defPPr>
    <a:lvl1pPr marL="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3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0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67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4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1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18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356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48F1C48C-C114-7C4C-96DB-7D642E400313}">
          <p14:sldIdLst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1E"/>
    <a:srgbClr val="282828"/>
    <a:srgbClr val="14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25" d="100"/>
          <a:sy n="25" d="100"/>
        </p:scale>
        <p:origin x="-1224" y="-144"/>
      </p:cViewPr>
      <p:guideLst>
        <p:guide orient="horz" pos="9536"/>
        <p:guide pos="134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878" y="9404941"/>
            <a:ext cx="36389945" cy="64895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1755" y="17155954"/>
            <a:ext cx="29968190" cy="773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E8B-DD7A-144A-A84C-C65463F61BC9}" type="datetimeFigureOut">
              <a:rPr lang="en-US" smtClean="0"/>
              <a:t>26/03/20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4CBD-01D1-5A47-9AA0-0A23E9C18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7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E8B-DD7A-144A-A84C-C65463F61BC9}" type="datetimeFigureOut">
              <a:rPr lang="en-US" smtClean="0"/>
              <a:t>26/03/20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4CBD-01D1-5A47-9AA0-0A23E9C18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5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321937" y="5354227"/>
            <a:ext cx="45100937" cy="1140366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19127" y="5354227"/>
            <a:ext cx="134589282" cy="1140366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E8B-DD7A-144A-A84C-C65463F61BC9}" type="datetimeFigureOut">
              <a:rPr lang="en-US" smtClean="0"/>
              <a:t>26/03/20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4CBD-01D1-5A47-9AA0-0A23E9C18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2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E8B-DD7A-144A-A84C-C65463F61BC9}" type="datetimeFigureOut">
              <a:rPr lang="en-US" smtClean="0"/>
              <a:t>26/03/20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4CBD-01D1-5A47-9AA0-0A23E9C18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3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829" y="19454630"/>
            <a:ext cx="36389945" cy="6012994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1829" y="12831929"/>
            <a:ext cx="36389945" cy="6622701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17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39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50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67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E8B-DD7A-144A-A84C-C65463F61BC9}" type="datetimeFigureOut">
              <a:rPr lang="en-US" smtClean="0"/>
              <a:t>26/03/20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4CBD-01D1-5A47-9AA0-0A23E9C18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1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19127" y="31186275"/>
            <a:ext cx="89845109" cy="8820459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77765" y="31186275"/>
            <a:ext cx="89845109" cy="8820459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E8B-DD7A-144A-A84C-C65463F61BC9}" type="datetimeFigureOut">
              <a:rPr lang="en-US" smtClean="0"/>
              <a:t>26/03/20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4CBD-01D1-5A47-9AA0-0A23E9C18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4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585" y="1212412"/>
            <a:ext cx="38530530" cy="504586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585" y="6776884"/>
            <a:ext cx="18915936" cy="2824283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0585" y="9601167"/>
            <a:ext cx="18915936" cy="17443290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47751" y="6776884"/>
            <a:ext cx="18923366" cy="2824283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47751" y="9601167"/>
            <a:ext cx="18923366" cy="17443290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E8B-DD7A-144A-A84C-C65463F61BC9}" type="datetimeFigureOut">
              <a:rPr lang="en-US" smtClean="0"/>
              <a:t>26/03/20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4CBD-01D1-5A47-9AA0-0A23E9C18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8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E8B-DD7A-144A-A84C-C65463F61BC9}" type="datetimeFigureOut">
              <a:rPr lang="en-US" smtClean="0"/>
              <a:t>26/03/20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4CBD-01D1-5A47-9AA0-0A23E9C18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3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E8B-DD7A-144A-A84C-C65463F61BC9}" type="datetimeFigureOut">
              <a:rPr lang="en-US" smtClean="0"/>
              <a:t>26/03/20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4CBD-01D1-5A47-9AA0-0A23E9C18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4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588" y="1205402"/>
            <a:ext cx="14084754" cy="51299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8185" y="1205404"/>
            <a:ext cx="23932930" cy="25839056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0588" y="6335371"/>
            <a:ext cx="14084754" cy="20709089"/>
          </a:xfr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E8B-DD7A-144A-A84C-C65463F61BC9}" type="datetimeFigureOut">
              <a:rPr lang="en-US" smtClean="0"/>
              <a:t>26/03/20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4CBD-01D1-5A47-9AA0-0A23E9C18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1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393" y="21192649"/>
            <a:ext cx="25687020" cy="250191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91393" y="2705146"/>
            <a:ext cx="25687020" cy="18165128"/>
          </a:xfrm>
        </p:spPr>
        <p:txBody>
          <a:bodyPr/>
          <a:lstStyle>
            <a:lvl1pPr marL="0" indent="0">
              <a:buNone/>
              <a:defRPr sz="14600"/>
            </a:lvl1pPr>
            <a:lvl2pPr marL="2088170" indent="0">
              <a:buNone/>
              <a:defRPr sz="12800"/>
            </a:lvl2pPr>
            <a:lvl3pPr marL="4176339" indent="0">
              <a:buNone/>
              <a:defRPr sz="11000"/>
            </a:lvl3pPr>
            <a:lvl4pPr marL="6264509" indent="0">
              <a:buNone/>
              <a:defRPr sz="9100"/>
            </a:lvl4pPr>
            <a:lvl5pPr marL="8352678" indent="0">
              <a:buNone/>
              <a:defRPr sz="9100"/>
            </a:lvl5pPr>
            <a:lvl6pPr marL="10440848" indent="0">
              <a:buNone/>
              <a:defRPr sz="9100"/>
            </a:lvl6pPr>
            <a:lvl7pPr marL="12529017" indent="0">
              <a:buNone/>
              <a:defRPr sz="9100"/>
            </a:lvl7pPr>
            <a:lvl8pPr marL="14617187" indent="0">
              <a:buNone/>
              <a:defRPr sz="9100"/>
            </a:lvl8pPr>
            <a:lvl9pPr marL="16705356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1393" y="23694561"/>
            <a:ext cx="25687020" cy="3553130"/>
          </a:xfr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E8B-DD7A-144A-A84C-C65463F61BC9}" type="datetimeFigureOut">
              <a:rPr lang="en-US" smtClean="0"/>
              <a:t>26/03/20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4CBD-01D1-5A47-9AA0-0A23E9C18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7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0585" y="1212412"/>
            <a:ext cx="38530530" cy="5045869"/>
          </a:xfrm>
          <a:prstGeom prst="rect">
            <a:avLst/>
          </a:prstGeom>
        </p:spPr>
        <p:txBody>
          <a:bodyPr vert="horz" lIns="417634" tIns="208817" rIns="417634" bIns="2088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585" y="7064219"/>
            <a:ext cx="38530530" cy="19980241"/>
          </a:xfrm>
          <a:prstGeom prst="rect">
            <a:avLst/>
          </a:prstGeom>
        </p:spPr>
        <p:txBody>
          <a:bodyPr vert="horz" lIns="417634" tIns="208817" rIns="417634" bIns="2088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0585" y="28060639"/>
            <a:ext cx="9989397" cy="1611875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01E8B-DD7A-144A-A84C-C65463F61BC9}" type="datetimeFigureOut">
              <a:rPr lang="en-US" smtClean="0"/>
              <a:t>26/03/20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27331" y="28060639"/>
            <a:ext cx="13557038" cy="1611875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681718" y="28060639"/>
            <a:ext cx="9989397" cy="1611875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D4CBD-01D1-5A47-9AA0-0A23E9C18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4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8170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27" indent="-1566127" algn="l" defTabSz="2088170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76" indent="-1305106" algn="l" defTabSz="2088170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24" indent="-1044085" algn="l" defTabSz="2088170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593" indent="-1044085" algn="l" defTabSz="2088170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763" indent="-1044085" algn="l" defTabSz="2088170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33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0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27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441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3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0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7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4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1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8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56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360084" y="726612"/>
            <a:ext cx="3572313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 Bold" charset="0"/>
                <a:cs typeface="Arial Bold" charset="0"/>
              </a:rPr>
              <a:t>POSTER NUMBER</a:t>
            </a:r>
          </a:p>
          <a:p>
            <a:r>
              <a:rPr lang="en-US" sz="7400" dirty="0">
                <a:solidFill>
                  <a:schemeClr val="bg1"/>
                </a:solidFill>
                <a:latin typeface="Arial Bold" charset="0"/>
                <a:cs typeface="Arial Bold" charset="0"/>
              </a:rPr>
              <a:t>RESEARCH POSTER </a:t>
            </a:r>
            <a:r>
              <a:rPr lang="en-US" sz="7400" dirty="0" smtClean="0">
                <a:solidFill>
                  <a:schemeClr val="bg1"/>
                </a:solidFill>
                <a:latin typeface="Arial Bold" charset="0"/>
                <a:cs typeface="Arial Bold" charset="0"/>
              </a:rPr>
              <a:t>TEMPLATE </a:t>
            </a:r>
            <a:r>
              <a:rPr lang="en-US" sz="7400" dirty="0">
                <a:solidFill>
                  <a:schemeClr val="bg1"/>
                </a:solidFill>
                <a:latin typeface="Arial Bold" charset="0"/>
                <a:cs typeface="Arial Bold" charset="0"/>
              </a:rPr>
              <a:t>TITLE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360084" y="3334611"/>
            <a:ext cx="17373600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8" tIns="45681" rIns="91358" bIns="45681">
            <a:spAutoFit/>
          </a:bodyPr>
          <a:lstStyle/>
          <a:p>
            <a:pPr>
              <a:defRPr/>
            </a:pPr>
            <a:r>
              <a:rPr lang="en-GB" sz="4600" baseline="30000" dirty="0">
                <a:solidFill>
                  <a:schemeClr val="bg1"/>
                </a:solidFill>
                <a:latin typeface="Arial Bold"/>
                <a:cs typeface="Arial Bold"/>
              </a:rPr>
              <a:t>YOUR NAME SURNAME </a:t>
            </a:r>
            <a:br>
              <a:rPr lang="en-GB" sz="4600" baseline="30000" dirty="0">
                <a:solidFill>
                  <a:schemeClr val="bg1"/>
                </a:solidFill>
                <a:latin typeface="Arial Bold"/>
                <a:cs typeface="Arial Bold"/>
              </a:rPr>
            </a:br>
            <a:r>
              <a:rPr lang="en-GB" sz="4600" baseline="30000" dirty="0">
                <a:solidFill>
                  <a:schemeClr val="bg1"/>
                </a:solidFill>
                <a:latin typeface="Arial Bold"/>
                <a:cs typeface="Arial Bold"/>
              </a:rPr>
              <a:t>SUPERVISOR NAME SURNAME</a:t>
            </a:r>
          </a:p>
          <a:p>
            <a:pPr>
              <a:defRPr/>
            </a:pPr>
            <a:r>
              <a:rPr lang="en-GB" sz="4600" baseline="30000" dirty="0">
                <a:solidFill>
                  <a:schemeClr val="bg1"/>
                </a:solidFill>
                <a:latin typeface="Arial Bold"/>
                <a:cs typeface="Arial Bold"/>
              </a:rPr>
              <a:t>YOUR DEPARTMENT</a:t>
            </a:r>
            <a:endParaRPr lang="en-US" sz="4600" dirty="0">
              <a:solidFill>
                <a:schemeClr val="bg1"/>
              </a:solidFill>
              <a:latin typeface="Arial Bold"/>
              <a:cs typeface="Arial Bold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1601864" y="28934741"/>
            <a:ext cx="9439057" cy="5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58" tIns="45681" rIns="91358" bIns="45681" anchor="ctr">
            <a:spAutoFit/>
          </a:bodyPr>
          <a:lstStyle/>
          <a:p>
            <a:pPr>
              <a:defRPr/>
            </a:pPr>
            <a:r>
              <a:rPr lang="en-US" sz="3100" b="1" dirty="0" smtClean="0">
                <a:solidFill>
                  <a:schemeClr val="bg1"/>
                </a:solidFill>
                <a:latin typeface="Arial"/>
                <a:cs typeface="Arial"/>
              </a:rPr>
              <a:t>Tel</a:t>
            </a:r>
            <a:r>
              <a:rPr lang="en-US" sz="3100" b="1" dirty="0">
                <a:solidFill>
                  <a:schemeClr val="bg1"/>
                </a:solidFill>
                <a:latin typeface="Arial"/>
                <a:cs typeface="Arial"/>
              </a:rPr>
              <a:t>: 020 3108 3854   Ext: </a:t>
            </a:r>
            <a:r>
              <a:rPr lang="en-US" sz="3100" b="1" dirty="0" smtClean="0">
                <a:solidFill>
                  <a:schemeClr val="bg1"/>
                </a:solidFill>
                <a:latin typeface="Arial"/>
                <a:cs typeface="Arial"/>
              </a:rPr>
              <a:t>53854</a:t>
            </a:r>
            <a:endParaRPr lang="en-US" sz="3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21761648" y="28923971"/>
            <a:ext cx="9439057" cy="70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58" tIns="45681" rIns="91358" bIns="45681"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+mn-cs"/>
              </a:rPr>
              <a:t>Collaborators logos</a:t>
            </a:r>
            <a:endParaRPr lang="en-US" sz="4000" dirty="0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32123571" y="28802162"/>
            <a:ext cx="8554554" cy="1085092"/>
            <a:chOff x="18089934" y="41064034"/>
            <a:chExt cx="10225136" cy="1296144"/>
          </a:xfrm>
        </p:grpSpPr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18089934" y="41064034"/>
              <a:ext cx="1296144" cy="1296144"/>
            </a:xfrm>
            <a:prstGeom prst="ellipse">
              <a:avLst/>
            </a:prstGeom>
            <a:solidFill>
              <a:srgbClr val="EEF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20322182" y="41064034"/>
              <a:ext cx="1296144" cy="1296144"/>
            </a:xfrm>
            <a:prstGeom prst="ellipse">
              <a:avLst/>
            </a:prstGeom>
            <a:solidFill>
              <a:srgbClr val="EEF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22554430" y="41064034"/>
              <a:ext cx="1296144" cy="1296144"/>
            </a:xfrm>
            <a:prstGeom prst="ellipse">
              <a:avLst/>
            </a:prstGeom>
            <a:solidFill>
              <a:srgbClr val="EEF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4786678" y="41064034"/>
              <a:ext cx="1296144" cy="1296144"/>
            </a:xfrm>
            <a:prstGeom prst="ellipse">
              <a:avLst/>
            </a:prstGeom>
            <a:solidFill>
              <a:srgbClr val="EEF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3" name="Oval 34"/>
            <p:cNvSpPr>
              <a:spLocks noChangeArrowheads="1"/>
            </p:cNvSpPr>
            <p:nvPr/>
          </p:nvSpPr>
          <p:spPr bwMode="auto">
            <a:xfrm>
              <a:off x="27018926" y="41064034"/>
              <a:ext cx="1296144" cy="1296144"/>
            </a:xfrm>
            <a:prstGeom prst="ellipse">
              <a:avLst/>
            </a:prstGeom>
            <a:solidFill>
              <a:srgbClr val="EEF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alphaModFix/>
            <a:biLevel thresh="75000"/>
          </a:blip>
          <a:stretch>
            <a:fillRect/>
          </a:stretch>
        </p:blipFill>
        <p:spPr>
          <a:xfrm>
            <a:off x="12700" y="31523"/>
            <a:ext cx="42799000" cy="5143500"/>
          </a:xfrm>
          <a:prstGeom prst="rect">
            <a:avLst/>
          </a:prstGeom>
          <a:noFill/>
        </p:spPr>
      </p:pic>
      <p:pic>
        <p:nvPicPr>
          <p:cNvPr id="35" name="Picture 4" descr="Image result for ntt datatransparent">
            <a:extLst>
              <a:ext uri="{FF2B5EF4-FFF2-40B4-BE49-F238E27FC236}">
                <a16:creationId xmlns:a16="http://schemas.microsoft.com/office/drawing/2014/main" xmlns="" id="{1B2638AE-7431-D14E-950B-5972BA566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1823" y="481846"/>
            <a:ext cx="7838196" cy="141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4DABBD6-DA83-934D-8E47-0665C27E6B7A}"/>
              </a:ext>
            </a:extLst>
          </p:cNvPr>
          <p:cNvSpPr txBox="1"/>
          <p:nvPr/>
        </p:nvSpPr>
        <p:spPr>
          <a:xfrm>
            <a:off x="18733684" y="2329696"/>
            <a:ext cx="4879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chemeClr val="bg1"/>
                </a:solidFill>
                <a:latin typeface="Avenir Book"/>
                <a:cs typeface="Avenir Book"/>
              </a:rPr>
              <a:t>Autónomo</a:t>
            </a:r>
            <a:endParaRPr lang="x-none" sz="720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41" name="TextBox 2"/>
          <p:cNvSpPr txBox="1">
            <a:spLocks noChangeArrowheads="1"/>
          </p:cNvSpPr>
          <p:nvPr/>
        </p:nvSpPr>
        <p:spPr bwMode="auto">
          <a:xfrm>
            <a:off x="195117" y="-360717"/>
            <a:ext cx="1681925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dirty="0">
              <a:solidFill>
                <a:schemeClr val="bg1"/>
              </a:solidFill>
              <a:latin typeface="Arial Bold" charset="0"/>
              <a:cs typeface="Arial Bold" charset="0"/>
            </a:endParaRPr>
          </a:p>
          <a:p>
            <a:r>
              <a:rPr lang="en-US" sz="7000" b="1" dirty="0">
                <a:solidFill>
                  <a:schemeClr val="bg1"/>
                </a:solidFill>
                <a:latin typeface="Avenir Book"/>
                <a:cs typeface="Avenir Book"/>
              </a:rPr>
              <a:t>COMP0016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4ED10007-35B2-D249-9CFD-EAD41ACDC525}"/>
              </a:ext>
            </a:extLst>
          </p:cNvPr>
          <p:cNvSpPr txBox="1"/>
          <p:nvPr/>
        </p:nvSpPr>
        <p:spPr>
          <a:xfrm>
            <a:off x="195117" y="1318243"/>
            <a:ext cx="132922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7000" b="1" dirty="0">
                <a:solidFill>
                  <a:schemeClr val="bg1"/>
                </a:solidFill>
                <a:latin typeface="Avenir Book"/>
                <a:cs typeface="Avenir Book"/>
              </a:rPr>
              <a:t>System Engineering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41688EA-2476-B54B-B7B7-DE4499FED8AC}"/>
              </a:ext>
            </a:extLst>
          </p:cNvPr>
          <p:cNvSpPr txBox="1"/>
          <p:nvPr/>
        </p:nvSpPr>
        <p:spPr>
          <a:xfrm>
            <a:off x="195117" y="2716761"/>
            <a:ext cx="39523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7000" b="1" dirty="0">
                <a:solidFill>
                  <a:schemeClr val="bg1"/>
                </a:solidFill>
                <a:latin typeface="Avenir Book"/>
                <a:cs typeface="Avenir Book"/>
              </a:rPr>
              <a:t>Team 25</a:t>
            </a: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195117" y="3991421"/>
            <a:ext cx="17373600" cy="83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8" tIns="45681" rIns="91358" bIns="45681">
            <a:spAutoFit/>
          </a:bodyPr>
          <a:lstStyle/>
          <a:p>
            <a:pPr>
              <a:defRPr/>
            </a:pPr>
            <a:r>
              <a:rPr lang="en-US" sz="4800" dirty="0" err="1">
                <a:solidFill>
                  <a:schemeClr val="bg1"/>
                </a:solidFill>
                <a:latin typeface="Avenir Book"/>
                <a:cs typeface="Avenir Book"/>
              </a:rPr>
              <a:t>Xuyou</a:t>
            </a:r>
            <a:r>
              <a:rPr lang="en-US" sz="4800" dirty="0">
                <a:solidFill>
                  <a:schemeClr val="bg1"/>
                </a:solidFill>
                <a:latin typeface="Avenir Book"/>
                <a:cs typeface="Avenir Book"/>
              </a:rPr>
              <a:t> Cheng | </a:t>
            </a:r>
            <a:r>
              <a:rPr lang="en-US" sz="4800" dirty="0" err="1">
                <a:solidFill>
                  <a:schemeClr val="bg1"/>
                </a:solidFill>
                <a:latin typeface="Avenir Book"/>
                <a:cs typeface="Avenir Book"/>
              </a:rPr>
              <a:t>Yifan</a:t>
            </a:r>
            <a:r>
              <a:rPr lang="en-US" sz="4800" dirty="0">
                <a:solidFill>
                  <a:schemeClr val="bg1"/>
                </a:solidFill>
                <a:latin typeface="Avenir Book"/>
                <a:cs typeface="Avenir Book"/>
              </a:rPr>
              <a:t> Zhang | </a:t>
            </a:r>
            <a:r>
              <a:rPr lang="en-US" sz="4800" dirty="0" err="1">
                <a:solidFill>
                  <a:schemeClr val="bg1"/>
                </a:solidFill>
                <a:latin typeface="Avenir Book"/>
                <a:cs typeface="Avenir Book"/>
              </a:rPr>
              <a:t>Abir</a:t>
            </a:r>
            <a:r>
              <a:rPr lang="en-US" sz="4800" dirty="0">
                <a:solidFill>
                  <a:schemeClr val="bg1"/>
                </a:solidFill>
                <a:latin typeface="Avenir Book"/>
                <a:cs typeface="Avenir Book"/>
              </a:rPr>
              <a:t> Bhushan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9549899"/>
            <a:ext cx="18466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8229168"/>
            <a:ext cx="18466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C363B818-BAE9-A046-82A8-0649A3398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354" y="22312791"/>
            <a:ext cx="10491611" cy="5623936"/>
          </a:xfrm>
          <a:prstGeom prst="rect">
            <a:avLst/>
          </a:prstGeom>
        </p:spPr>
      </p:pic>
      <p:pic>
        <p:nvPicPr>
          <p:cNvPr id="2" name="Picture 1" descr="v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236" y="6193046"/>
            <a:ext cx="1548000" cy="1548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FC61970-85FD-294A-98BC-618439D3B27C}"/>
              </a:ext>
            </a:extLst>
          </p:cNvPr>
          <p:cNvSpPr txBox="1"/>
          <p:nvPr/>
        </p:nvSpPr>
        <p:spPr>
          <a:xfrm>
            <a:off x="14896136" y="6162105"/>
            <a:ext cx="38375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 smtClean="0">
                <a:latin typeface="Avenir Medium"/>
                <a:cs typeface="Avenir Medium"/>
              </a:rPr>
              <a:t>Experiece a feature-complete self-driving car simulation in Virtual Reality (VR)</a:t>
            </a:r>
            <a:endParaRPr lang="x-none" sz="3200" dirty="0">
              <a:latin typeface="Avenir Medium"/>
              <a:cs typeface="Avenir Medium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FC61970-85FD-294A-98BC-618439D3B27C}"/>
              </a:ext>
            </a:extLst>
          </p:cNvPr>
          <p:cNvSpPr txBox="1"/>
          <p:nvPr/>
        </p:nvSpPr>
        <p:spPr>
          <a:xfrm>
            <a:off x="14896136" y="9367699"/>
            <a:ext cx="38375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 smtClean="0">
                <a:latin typeface="Avenir Medium"/>
                <a:cs typeface="Avenir Medium"/>
              </a:rPr>
              <a:t>Interact with the virtual world of a fully autonomous (Level-5) car with Hand Tracking and Gestures</a:t>
            </a:r>
            <a:endParaRPr lang="x-none" sz="3200" dirty="0">
              <a:latin typeface="Avenir Medium"/>
              <a:cs typeface="Avenir Medium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492928A-A5D6-3340-8815-D8DDC1490B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26009" y="9943602"/>
            <a:ext cx="1548000" cy="1548000"/>
          </a:xfrm>
          <a:prstGeom prst="rect">
            <a:avLst/>
          </a:prstGeom>
        </p:spPr>
      </p:pic>
      <p:pic>
        <p:nvPicPr>
          <p:cNvPr id="5" name="Picture 4" descr="autonomous-ca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400" y="13257977"/>
            <a:ext cx="1548000" cy="15480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FC61970-85FD-294A-98BC-618439D3B27C}"/>
              </a:ext>
            </a:extLst>
          </p:cNvPr>
          <p:cNvSpPr txBox="1"/>
          <p:nvPr/>
        </p:nvSpPr>
        <p:spPr>
          <a:xfrm>
            <a:off x="14896136" y="12940623"/>
            <a:ext cx="38375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 smtClean="0">
                <a:latin typeface="Avenir Medium"/>
                <a:cs typeface="Avenir Medium"/>
              </a:rPr>
              <a:t>Choose from a range of cars and customise each one as you like</a:t>
            </a:r>
            <a:endParaRPr lang="x-none" sz="3200" dirty="0">
              <a:latin typeface="Avenir Medium"/>
              <a:cs typeface="Avenir Medium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33D3892A-5B4C-9F45-B89A-1D61D4D0E3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82355" y="5729281"/>
            <a:ext cx="8058971" cy="4898180"/>
          </a:xfrm>
          <a:prstGeom prst="rect">
            <a:avLst/>
          </a:prstGeom>
        </p:spPr>
      </p:pic>
      <p:pic>
        <p:nvPicPr>
          <p:cNvPr id="45" name="Picture 44" descr="env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393" y="5780078"/>
            <a:ext cx="7882365" cy="4898180"/>
          </a:xfrm>
          <a:prstGeom prst="rect">
            <a:avLst/>
          </a:prstGeom>
        </p:spPr>
      </p:pic>
      <p:pic>
        <p:nvPicPr>
          <p:cNvPr id="9" name="Picture 8" descr="map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9407" y="5645112"/>
            <a:ext cx="6066077" cy="4982349"/>
          </a:xfrm>
          <a:prstGeom prst="rect">
            <a:avLst/>
          </a:prstGeom>
        </p:spPr>
      </p:pic>
      <p:sp>
        <p:nvSpPr>
          <p:cNvPr id="46" name="object 11">
            <a:extLst>
              <a:ext uri="{FF2B5EF4-FFF2-40B4-BE49-F238E27FC236}">
                <a16:creationId xmlns:a16="http://schemas.microsoft.com/office/drawing/2014/main" xmlns="" id="{0E6603DC-B876-1843-81CD-A9156A4D510B}"/>
              </a:ext>
            </a:extLst>
          </p:cNvPr>
          <p:cNvSpPr txBox="1"/>
          <p:nvPr/>
        </p:nvSpPr>
        <p:spPr>
          <a:xfrm>
            <a:off x="24463973" y="22985709"/>
            <a:ext cx="8564291" cy="84510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807959" algn="l"/>
              </a:tabLst>
            </a:pPr>
            <a:r>
              <a:rPr lang="x-none" sz="5400" b="1" spc="-155" dirty="0" smtClean="0">
                <a:uFill>
                  <a:solidFill>
                    <a:srgbClr val="979797"/>
                  </a:solidFill>
                </a:uFill>
                <a:latin typeface="Avenir Black"/>
                <a:cs typeface="Avenir Black"/>
              </a:rPr>
              <a:t>Key Requirements</a:t>
            </a:r>
            <a:endParaRPr sz="3750" dirty="0">
              <a:latin typeface="Avenir Black"/>
              <a:cs typeface="Avenir Black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441DDAF1-DCF9-294F-A6BF-D09F91EB68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463973" y="24327377"/>
            <a:ext cx="1573559" cy="157355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D2C3DB81-58AA-A74C-9E78-93EEBE2BA5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24463973" y="27429211"/>
            <a:ext cx="1573559" cy="157355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0A1E3F0E-0A34-0F4C-A6A1-77569CFA98E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817049" y="24378174"/>
            <a:ext cx="1584000" cy="1584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B492928A-A5D6-3340-8815-D8DDC1490B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17049" y="27418770"/>
            <a:ext cx="1584000" cy="1584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824772E1-5A44-BB43-A88E-103CADEC00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880014" y="27418770"/>
            <a:ext cx="1584000" cy="15840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BFC61970-85FD-294A-98BC-618439D3B27C}"/>
              </a:ext>
            </a:extLst>
          </p:cNvPr>
          <p:cNvSpPr txBox="1"/>
          <p:nvPr/>
        </p:nvSpPr>
        <p:spPr>
          <a:xfrm>
            <a:off x="26878793" y="24246615"/>
            <a:ext cx="38375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 smtClean="0">
                <a:latin typeface="Avenir Medium"/>
                <a:cs typeface="Avenir Medium"/>
              </a:rPr>
              <a:t>Users should be able to customise their riding experience</a:t>
            </a:r>
            <a:endParaRPr lang="x-none" sz="3200" b="1" dirty="0">
              <a:latin typeface="Avenir Medium"/>
              <a:cs typeface="Avenir Medium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5E49B83-B23D-6440-BBD2-2BC2BBBD11D7}"/>
              </a:ext>
            </a:extLst>
          </p:cNvPr>
          <p:cNvSpPr txBox="1"/>
          <p:nvPr/>
        </p:nvSpPr>
        <p:spPr>
          <a:xfrm>
            <a:off x="26878793" y="27330335"/>
            <a:ext cx="38375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 smtClean="0">
                <a:latin typeface="Avenir Medium"/>
                <a:cs typeface="Avenir Medium"/>
              </a:rPr>
              <a:t>Create a </a:t>
            </a:r>
            <a:r>
              <a:rPr lang="x-none" sz="3200" b="1" dirty="0">
                <a:latin typeface="Avenir Medium"/>
                <a:cs typeface="Avenir Medium"/>
              </a:rPr>
              <a:t>u</a:t>
            </a:r>
            <a:r>
              <a:rPr lang="x-none" sz="3200" b="1" dirty="0" smtClean="0">
                <a:latin typeface="Avenir Medium"/>
                <a:cs typeface="Avenir Medium"/>
              </a:rPr>
              <a:t>ser-friendly interface with all essention WIMP elements</a:t>
            </a:r>
            <a:endParaRPr lang="x-none" sz="3200" b="1" dirty="0">
              <a:latin typeface="Avenir Medium"/>
              <a:cs typeface="Avenir Medium"/>
            </a:endParaRPr>
          </a:p>
          <a:p>
            <a:endParaRPr lang="x-none" b="1" dirty="0">
              <a:latin typeface="Avenir Medium"/>
              <a:cs typeface="Avenir Medium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87F23BB-6CF1-244E-B8C2-196533DCFC86}"/>
              </a:ext>
            </a:extLst>
          </p:cNvPr>
          <p:cNvSpPr txBox="1"/>
          <p:nvPr/>
        </p:nvSpPr>
        <p:spPr>
          <a:xfrm>
            <a:off x="33045963" y="23914958"/>
            <a:ext cx="28738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 smtClean="0">
                <a:latin typeface="Avenir Medium"/>
                <a:cs typeface="Avenir Medium"/>
              </a:rPr>
              <a:t>Create a virtual city world with buildings, bridges, etc.</a:t>
            </a:r>
            <a:endParaRPr lang="x-none" sz="3200" b="1" dirty="0">
              <a:latin typeface="Avenir Medium"/>
              <a:cs typeface="Avenir Medium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C3A0BA6-C5E9-6F46-BA0F-7304ABB5CD34}"/>
              </a:ext>
            </a:extLst>
          </p:cNvPr>
          <p:cNvSpPr txBox="1"/>
          <p:nvPr/>
        </p:nvSpPr>
        <p:spPr>
          <a:xfrm>
            <a:off x="32865789" y="27143265"/>
            <a:ext cx="35269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atin typeface="Avenir Medium"/>
                <a:cs typeface="Avenir Medium"/>
              </a:rPr>
              <a:t>Users </a:t>
            </a:r>
            <a:r>
              <a:rPr lang="x-none" sz="3200" b="1" dirty="0" smtClean="0">
                <a:latin typeface="Avenir Medium"/>
                <a:cs typeface="Avenir Medium"/>
              </a:rPr>
              <a:t>should be able to </a:t>
            </a:r>
            <a:r>
              <a:rPr lang="x-none" sz="3200" b="1" dirty="0">
                <a:latin typeface="Avenir Medium"/>
                <a:cs typeface="Avenir Medium"/>
              </a:rPr>
              <a:t>use </a:t>
            </a:r>
            <a:r>
              <a:rPr lang="x-none" sz="3200" b="1" i="1" dirty="0" smtClean="0">
                <a:latin typeface="Avenir Medium"/>
                <a:cs typeface="Avenir Medium"/>
              </a:rPr>
              <a:t>gestures </a:t>
            </a:r>
            <a:r>
              <a:rPr lang="x-none" sz="3200" b="1" dirty="0" smtClean="0">
                <a:latin typeface="Avenir Medium"/>
                <a:cs typeface="Avenir Medium"/>
              </a:rPr>
              <a:t>to </a:t>
            </a:r>
            <a:r>
              <a:rPr lang="x-none" sz="3200" b="1" i="1" dirty="0">
                <a:latin typeface="Avenir Medium"/>
                <a:cs typeface="Avenir Medium"/>
              </a:rPr>
              <a:t>interact</a:t>
            </a:r>
            <a:r>
              <a:rPr lang="x-none" sz="3200" b="1" dirty="0">
                <a:latin typeface="Avenir Medium"/>
                <a:cs typeface="Avenir Medium"/>
              </a:rPr>
              <a:t> with </a:t>
            </a:r>
            <a:r>
              <a:rPr lang="x-none" sz="3200" b="1" dirty="0" smtClean="0">
                <a:latin typeface="Avenir Medium"/>
                <a:cs typeface="Avenir Medium"/>
              </a:rPr>
              <a:t>the VR environment</a:t>
            </a:r>
            <a:endParaRPr lang="x-none" sz="3200" b="1" dirty="0">
              <a:latin typeface="Avenir Medium"/>
              <a:cs typeface="Avenir Medium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D57B8901-1544-5E41-A50D-07577AD54C17}"/>
              </a:ext>
            </a:extLst>
          </p:cNvPr>
          <p:cNvSpPr txBox="1"/>
          <p:nvPr/>
        </p:nvSpPr>
        <p:spPr>
          <a:xfrm>
            <a:off x="38810581" y="27370568"/>
            <a:ext cx="35269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 smtClean="0">
                <a:latin typeface="Avenir Medium"/>
                <a:cs typeface="Avenir Medium"/>
              </a:rPr>
              <a:t>Write an efficient pathfinding algorithm that navigates the car  </a:t>
            </a:r>
            <a:endParaRPr lang="x-none" sz="3200" b="1" dirty="0">
              <a:latin typeface="Avenir Medium"/>
              <a:cs typeface="Avenir Medium"/>
            </a:endParaRPr>
          </a:p>
        </p:txBody>
      </p:sp>
      <p:pic>
        <p:nvPicPr>
          <p:cNvPr id="10" name="Picture 9" descr="furniture-and-household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201" y="24378174"/>
            <a:ext cx="1584000" cy="158400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57B8901-1544-5E41-A50D-07577AD54C17}"/>
              </a:ext>
            </a:extLst>
          </p:cNvPr>
          <p:cNvSpPr txBox="1"/>
          <p:nvPr/>
        </p:nvSpPr>
        <p:spPr>
          <a:xfrm>
            <a:off x="38810581" y="23914958"/>
            <a:ext cx="35269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 smtClean="0">
                <a:latin typeface="Avenir Medium"/>
                <a:cs typeface="Avenir Medium"/>
              </a:rPr>
              <a:t>Design and build cars with </a:t>
            </a:r>
            <a:r>
              <a:rPr lang="en-US" sz="3200" b="1" dirty="0">
                <a:latin typeface="Avenir Medium"/>
                <a:cs typeface="Avenir Medium"/>
              </a:rPr>
              <a:t>interior elements that may be found in </a:t>
            </a:r>
            <a:r>
              <a:rPr lang="en-US" sz="3200" b="1" dirty="0" smtClean="0">
                <a:latin typeface="Avenir Medium"/>
                <a:cs typeface="Avenir Medium"/>
              </a:rPr>
              <a:t>(</a:t>
            </a:r>
            <a:r>
              <a:rPr lang="en-US" sz="3200" b="1" dirty="0">
                <a:latin typeface="Avenir Medium"/>
                <a:cs typeface="Avenir Medium"/>
              </a:rPr>
              <a:t>Level-5) cars in the future</a:t>
            </a:r>
            <a:endParaRPr lang="x-none" sz="3200" b="1" dirty="0">
              <a:latin typeface="Avenir Medium"/>
              <a:cs typeface="Avenir Medium"/>
            </a:endParaRPr>
          </a:p>
        </p:txBody>
      </p:sp>
      <p:pic>
        <p:nvPicPr>
          <p:cNvPr id="3" name="Picture 2" descr="System Architecture Diagram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390" y="11185838"/>
            <a:ext cx="12960268" cy="111269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392760" y="13257977"/>
            <a:ext cx="64026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n-US" sz="3200" dirty="0">
                <a:latin typeface="Avenir Light"/>
                <a:cs typeface="Avenir Light"/>
              </a:rPr>
              <a:t>Our solution uses an Oculus Quest headset to simulate a feature-complete experience of a Level 5 autonomous car and our application is written using Unity and C#.</a:t>
            </a:r>
            <a:endParaRPr lang="x-none" sz="3200" dirty="0">
              <a:latin typeface="Avenir Light"/>
              <a:cs typeface="Avenir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92760" y="17107077"/>
            <a:ext cx="61353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Avenir Light"/>
                <a:cs typeface="Avenir Light"/>
              </a:rPr>
              <a:t>Through Oculus Hand Tracking API, users </a:t>
            </a:r>
            <a:r>
              <a:rPr lang="en-US" sz="3200" dirty="0" smtClean="0">
                <a:latin typeface="Avenir Light"/>
                <a:cs typeface="Avenir Light"/>
              </a:rPr>
              <a:t>are able </a:t>
            </a:r>
            <a:r>
              <a:rPr lang="en-US" sz="3200" dirty="0">
                <a:latin typeface="Avenir Light"/>
                <a:cs typeface="Avenir Light"/>
              </a:rPr>
              <a:t>to interact with the </a:t>
            </a:r>
            <a:r>
              <a:rPr lang="en-US" sz="3200" dirty="0" smtClean="0">
                <a:latin typeface="Avenir Light"/>
                <a:cs typeface="Avenir Light"/>
              </a:rPr>
              <a:t>virtual environment by using touch and gestures.</a:t>
            </a:r>
            <a:endParaRPr lang="x-none" sz="3200" dirty="0">
              <a:latin typeface="Avenir Light"/>
              <a:cs typeface="Avenir Ligh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FC61970-85FD-294A-98BC-618439D3B27C}"/>
              </a:ext>
            </a:extLst>
          </p:cNvPr>
          <p:cNvSpPr txBox="1"/>
          <p:nvPr/>
        </p:nvSpPr>
        <p:spPr>
          <a:xfrm>
            <a:off x="1360084" y="6468877"/>
            <a:ext cx="10241780" cy="14773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venir Black"/>
                <a:cs typeface="Avenir Black"/>
              </a:rPr>
              <a:t>Abstract</a:t>
            </a:r>
          </a:p>
          <a:p>
            <a:endParaRPr lang="en-US" sz="3200" dirty="0">
              <a:latin typeface="Avenir Light"/>
              <a:cs typeface="Avenir Light"/>
            </a:endParaRPr>
          </a:p>
          <a:p>
            <a:r>
              <a:rPr lang="en-US" sz="4000" b="1" dirty="0" smtClean="0">
                <a:latin typeface="Avenir Medium"/>
                <a:cs typeface="Avenir Medium"/>
              </a:rPr>
              <a:t>What </a:t>
            </a:r>
            <a:r>
              <a:rPr lang="en-US" sz="4000" b="1" dirty="0">
                <a:latin typeface="Avenir Medium"/>
                <a:cs typeface="Avenir Medium"/>
              </a:rPr>
              <a:t>do you have to do when you have to buy a car</a:t>
            </a:r>
            <a:r>
              <a:rPr lang="en-US" sz="4000" b="1" dirty="0" smtClean="0">
                <a:latin typeface="Avenir Medium"/>
                <a:cs typeface="Avenir Medium"/>
              </a:rPr>
              <a:t>?</a:t>
            </a:r>
          </a:p>
          <a:p>
            <a:endParaRPr lang="en-US" sz="3200" dirty="0">
              <a:latin typeface="Avenir Light"/>
              <a:cs typeface="Avenir Light"/>
            </a:endParaRPr>
          </a:p>
          <a:p>
            <a:r>
              <a:rPr lang="en-US" sz="3600" dirty="0" smtClean="0">
                <a:latin typeface="Avenir Light"/>
                <a:cs typeface="Avenir Light"/>
              </a:rPr>
              <a:t>About </a:t>
            </a:r>
            <a:r>
              <a:rPr lang="en-US" sz="3600" dirty="0">
                <a:latin typeface="Avenir Light"/>
                <a:cs typeface="Avenir Light"/>
              </a:rPr>
              <a:t>30 years ago, this meant visiting multiple dealerships kicking </a:t>
            </a:r>
            <a:r>
              <a:rPr lang="en-US" sz="3600" dirty="0" err="1">
                <a:latin typeface="Avenir Light"/>
                <a:cs typeface="Avenir Light"/>
              </a:rPr>
              <a:t>tyres</a:t>
            </a:r>
            <a:r>
              <a:rPr lang="en-US" sz="3600" dirty="0">
                <a:latin typeface="Avenir Light"/>
                <a:cs typeface="Avenir Light"/>
              </a:rPr>
              <a:t>, driving around the block and comparing price, styling and comfort. Then came the internet, allowing people to compare vehicles online before visiting a smaller number of dealers</a:t>
            </a:r>
            <a:r>
              <a:rPr lang="en-US" sz="3600" dirty="0" smtClean="0">
                <a:latin typeface="Avenir Light"/>
                <a:cs typeface="Avenir Light"/>
              </a:rPr>
              <a:t>.</a:t>
            </a:r>
          </a:p>
          <a:p>
            <a:endParaRPr lang="en-US" sz="3600" dirty="0">
              <a:latin typeface="Avenir Light"/>
              <a:cs typeface="Avenir Light"/>
            </a:endParaRPr>
          </a:p>
          <a:p>
            <a:r>
              <a:rPr lang="en-US" sz="3600" dirty="0" smtClean="0">
                <a:latin typeface="Avenir Light"/>
                <a:cs typeface="Avenir Light"/>
              </a:rPr>
              <a:t> </a:t>
            </a:r>
            <a:r>
              <a:rPr lang="en-US" sz="3600" dirty="0">
                <a:latin typeface="Avenir Light"/>
                <a:cs typeface="Avenir Light"/>
              </a:rPr>
              <a:t>Now, thanks to Virtual Reality it is possible several cars without actually seeing any of them. And with our clients, NTT Data, we </a:t>
            </a:r>
            <a:r>
              <a:rPr lang="en-US" sz="3600" dirty="0" err="1">
                <a:latin typeface="Avenir Light"/>
                <a:cs typeface="Avenir Light"/>
              </a:rPr>
              <a:t>endeavoured</a:t>
            </a:r>
            <a:r>
              <a:rPr lang="en-US" sz="3600" dirty="0">
                <a:latin typeface="Avenir Light"/>
                <a:cs typeface="Avenir Light"/>
              </a:rPr>
              <a:t> to understand just that - the car-buying experience of the future - by simulating the experience of riding in a fully autonomous (Level-5) self-driving car using VR and Hand Tracking. The use of VR and Hand Tracking creates a very real-world experience of riding in a self-driving car and has lower costs compared to test-rides. Our solution uses an Oculus Quest headset to simulate a feature-complete experience of a Level 5 autonomous car and our application is written using Unity and C#</a:t>
            </a:r>
            <a:r>
              <a:rPr lang="en-US" sz="3200" dirty="0">
                <a:latin typeface="Avenir Light"/>
                <a:cs typeface="Avenir Light"/>
              </a:rPr>
              <a:t>.</a:t>
            </a:r>
            <a:endParaRPr lang="x-none" sz="3200" dirty="0">
              <a:latin typeface="Avenir Light"/>
              <a:cs typeface="Avenir Light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BFC61970-85FD-294A-98BC-618439D3B27C}"/>
              </a:ext>
            </a:extLst>
          </p:cNvPr>
          <p:cNvSpPr txBox="1"/>
          <p:nvPr/>
        </p:nvSpPr>
        <p:spPr>
          <a:xfrm>
            <a:off x="12000933" y="15655830"/>
            <a:ext cx="10241780" cy="14619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venir Black"/>
                <a:cs typeface="Avenir Black"/>
              </a:rPr>
              <a:t>Key Features</a:t>
            </a:r>
          </a:p>
          <a:p>
            <a:endParaRPr lang="en-US" sz="3200" dirty="0" smtClean="0">
              <a:latin typeface="Avenir Light"/>
              <a:cs typeface="Avenir Light"/>
            </a:endParaRPr>
          </a:p>
          <a:p>
            <a:pPr marL="457200" indent="-457200">
              <a:buFont typeface="Arial"/>
              <a:buChar char="•"/>
            </a:pPr>
            <a:r>
              <a:rPr lang="en-US" sz="3300" b="1" dirty="0" smtClean="0">
                <a:latin typeface="Avenir Medium"/>
                <a:cs typeface="Avenir Medium"/>
              </a:rPr>
              <a:t>Virtual </a:t>
            </a:r>
            <a:r>
              <a:rPr lang="en-US" sz="3300" b="1" dirty="0">
                <a:latin typeface="Avenir Medium"/>
                <a:cs typeface="Avenir Medium"/>
              </a:rPr>
              <a:t>Reality</a:t>
            </a:r>
            <a:r>
              <a:rPr lang="en-US" sz="3300" dirty="0">
                <a:latin typeface="Avenir Light"/>
                <a:cs typeface="Avenir Light"/>
              </a:rPr>
              <a:t> - Get the complete self-driving experience - move around and look around just like in a real-life setting, interact with elements of a fully autonomous (Level-5) car, </a:t>
            </a:r>
            <a:r>
              <a:rPr lang="en-US" sz="3300" dirty="0" err="1">
                <a:latin typeface="Avenir Light"/>
                <a:cs typeface="Avenir Light"/>
              </a:rPr>
              <a:t>customise</a:t>
            </a:r>
            <a:r>
              <a:rPr lang="en-US" sz="3300" dirty="0">
                <a:latin typeface="Avenir Light"/>
                <a:cs typeface="Avenir Light"/>
              </a:rPr>
              <a:t> these elements to your preference, understand how the car will always choose the most optimal route, and much more - all in a Virtual Reality (VR) environment</a:t>
            </a:r>
            <a:r>
              <a:rPr lang="en-US" sz="3300" dirty="0" smtClean="0">
                <a:latin typeface="Avenir Light"/>
                <a:cs typeface="Avenir Light"/>
              </a:rPr>
              <a:t>.</a:t>
            </a:r>
          </a:p>
          <a:p>
            <a:pPr marL="457200" indent="-457200">
              <a:buFont typeface="Arial"/>
              <a:buChar char="•"/>
            </a:pPr>
            <a:endParaRPr lang="en-US" sz="3300" dirty="0">
              <a:latin typeface="Avenir Light"/>
              <a:cs typeface="Avenir Light"/>
            </a:endParaRPr>
          </a:p>
          <a:p>
            <a:pPr marL="457200" indent="-457200">
              <a:buFont typeface="Arial"/>
              <a:buChar char="•"/>
            </a:pPr>
            <a:r>
              <a:rPr lang="en-US" sz="3300" b="1" dirty="0" smtClean="0">
                <a:latin typeface="Avenir Medium"/>
                <a:cs typeface="Avenir Medium"/>
              </a:rPr>
              <a:t>The </a:t>
            </a:r>
            <a:r>
              <a:rPr lang="en-US" sz="3300" b="1" dirty="0">
                <a:latin typeface="Avenir Medium"/>
                <a:cs typeface="Avenir Medium"/>
              </a:rPr>
              <a:t>Hand Tracking Experienc</a:t>
            </a:r>
            <a:r>
              <a:rPr lang="en-US" sz="3300" dirty="0">
                <a:latin typeface="Avenir Medium"/>
                <a:cs typeface="Avenir Medium"/>
              </a:rPr>
              <a:t>e</a:t>
            </a:r>
            <a:r>
              <a:rPr lang="en-US" sz="3300" dirty="0">
                <a:latin typeface="Avenir Light"/>
                <a:cs typeface="Avenir Light"/>
              </a:rPr>
              <a:t> - Interact with the simulation just like you would interact with a real object - choose your destination with a single touch on a map, use Gestures to enter/exit the simulation, to control the entertainment system (system has a music library and a simple game), and to choose and </a:t>
            </a:r>
            <a:r>
              <a:rPr lang="en-US" sz="3300" dirty="0" err="1">
                <a:latin typeface="Avenir Light"/>
                <a:cs typeface="Avenir Light"/>
              </a:rPr>
              <a:t>customise</a:t>
            </a:r>
            <a:r>
              <a:rPr lang="en-US" sz="3300" dirty="0">
                <a:latin typeface="Avenir Light"/>
                <a:cs typeface="Avenir Light"/>
              </a:rPr>
              <a:t> your </a:t>
            </a:r>
            <a:r>
              <a:rPr lang="en-US" sz="3300" dirty="0" smtClean="0">
                <a:latin typeface="Avenir Light"/>
                <a:cs typeface="Avenir Light"/>
              </a:rPr>
              <a:t>car</a:t>
            </a:r>
          </a:p>
          <a:p>
            <a:pPr marL="457200" indent="-457200">
              <a:buFont typeface="Arial"/>
              <a:buChar char="•"/>
            </a:pPr>
            <a:endParaRPr lang="en-US" sz="3300" dirty="0">
              <a:latin typeface="Avenir Light"/>
              <a:cs typeface="Avenir Light"/>
            </a:endParaRPr>
          </a:p>
          <a:p>
            <a:pPr marL="457200" indent="-457200">
              <a:buFont typeface="Arial"/>
              <a:buChar char="•"/>
            </a:pPr>
            <a:r>
              <a:rPr lang="en-US" sz="3300" dirty="0" smtClean="0">
                <a:latin typeface="Avenir Light"/>
                <a:cs typeface="Avenir Light"/>
              </a:rPr>
              <a:t>.</a:t>
            </a:r>
            <a:r>
              <a:rPr lang="en-US" sz="3300" b="1" dirty="0">
                <a:latin typeface="Avenir Medium"/>
                <a:cs typeface="Avenir Medium"/>
              </a:rPr>
              <a:t>A Feature-Complete Simulation</a:t>
            </a:r>
            <a:r>
              <a:rPr lang="en-US" sz="3300" dirty="0">
                <a:latin typeface="Avenir Light"/>
                <a:cs typeface="Avenir Light"/>
              </a:rPr>
              <a:t> - Choose a car you like, </a:t>
            </a:r>
            <a:r>
              <a:rPr lang="en-US" sz="3300" dirty="0" err="1">
                <a:latin typeface="Avenir Light"/>
                <a:cs typeface="Avenir Light"/>
              </a:rPr>
              <a:t>customise</a:t>
            </a:r>
            <a:r>
              <a:rPr lang="en-US" sz="3300" dirty="0">
                <a:latin typeface="Avenir Light"/>
                <a:cs typeface="Avenir Light"/>
              </a:rPr>
              <a:t> its exteriors and interiors, choose a destination, look around a complete city environment (with roads, bridges, buildings, traffic lights, and more), play music, games, and more on the entertainment system, and most importantly, sit back and relax - the car drives on its own! </a:t>
            </a:r>
            <a:r>
              <a:rPr lang="en-US" sz="3300" dirty="0" err="1">
                <a:latin typeface="Avenir Light"/>
                <a:cs typeface="Avenir Light"/>
              </a:rPr>
              <a:t>Autónomo</a:t>
            </a:r>
            <a:r>
              <a:rPr lang="en-US" sz="3300" dirty="0">
                <a:latin typeface="Avenir Light"/>
                <a:cs typeface="Avenir Light"/>
              </a:rPr>
              <a:t> emulates and simulates a feature-complete self-driving experience.</a:t>
            </a:r>
            <a:endParaRPr lang="x-none" sz="3300" dirty="0">
              <a:latin typeface="Avenir Light"/>
              <a:cs typeface="Avenir Light"/>
            </a:endParaRPr>
          </a:p>
        </p:txBody>
      </p:sp>
      <p:sp>
        <p:nvSpPr>
          <p:cNvPr id="56" name="object 11">
            <a:extLst>
              <a:ext uri="{FF2B5EF4-FFF2-40B4-BE49-F238E27FC236}">
                <a16:creationId xmlns:a16="http://schemas.microsoft.com/office/drawing/2014/main" xmlns="" id="{0E6603DC-B876-1843-81CD-A9156A4D510B}"/>
              </a:ext>
            </a:extLst>
          </p:cNvPr>
          <p:cNvSpPr txBox="1"/>
          <p:nvPr/>
        </p:nvSpPr>
        <p:spPr>
          <a:xfrm>
            <a:off x="36395979" y="11141911"/>
            <a:ext cx="6399445" cy="1676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  <a:tabLst>
                <a:tab pos="7807959" algn="l"/>
              </a:tabLst>
            </a:pPr>
            <a:r>
              <a:rPr lang="x-none" sz="5400" b="1" spc="-155" dirty="0" smtClean="0">
                <a:uFill>
                  <a:solidFill>
                    <a:srgbClr val="979797"/>
                  </a:solidFill>
                </a:uFill>
                <a:latin typeface="Avenir Black"/>
                <a:cs typeface="Avenir Black"/>
              </a:rPr>
              <a:t>System Architecture and Solution</a:t>
            </a:r>
            <a:endParaRPr sz="375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441031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1"/>
          </a:solidFill>
          <a:prstDash val="sysDot"/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lIns="91358" tIns="45681" rIns="91358" bIns="45681" numCol="1" spcCol="7200000">
        <a:normAutofit/>
      </a:bodyPr>
      <a:lstStyle>
        <a:defPPr>
          <a:defRPr sz="6000" dirty="0">
            <a:latin typeface="Arial Bold"/>
            <a:cs typeface="Arial Bold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616</Words>
  <Application>Microsoft Macintosh PowerPoint</Application>
  <PresentationFormat>Custom</PresentationFormat>
  <Paragraphs>39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abirchandrabhusan</cp:lastModifiedBy>
  <cp:revision>35</cp:revision>
  <dcterms:created xsi:type="dcterms:W3CDTF">2014-07-30T12:30:03Z</dcterms:created>
  <dcterms:modified xsi:type="dcterms:W3CDTF">2020-03-26T16:27:36Z</dcterms:modified>
</cp:coreProperties>
</file>